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4" r:id="rId2"/>
    <p:sldId id="321" r:id="rId3"/>
    <p:sldId id="338" r:id="rId4"/>
    <p:sldId id="337" r:id="rId5"/>
    <p:sldId id="296" r:id="rId6"/>
    <p:sldId id="329" r:id="rId7"/>
    <p:sldId id="331" r:id="rId8"/>
    <p:sldId id="332" r:id="rId9"/>
    <p:sldId id="334" r:id="rId10"/>
    <p:sldId id="335" r:id="rId11"/>
    <p:sldId id="330" r:id="rId12"/>
    <p:sldId id="297" r:id="rId13"/>
  </p:sldIdLst>
  <p:sldSz cx="9144000" cy="6858000" type="screen4x3"/>
  <p:notesSz cx="6858000" cy="9144000"/>
  <p:embeddedFontLst>
    <p:embeddedFont>
      <p:font typeface="굴림체" panose="020B0609000101010101" pitchFamily="49" charset="-127"/>
      <p:regular r:id="rId16"/>
    </p:embeddedFont>
    <p:embeddedFont>
      <p:font typeface="맑은 고딕" panose="020B0503020000020004" pitchFamily="34" charset="-127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Fira Sans" panose="020B0503050000020004" pitchFamily="34" charset="0"/>
      <p:regular r:id="rId25"/>
      <p:bold r:id="rId26"/>
      <p:italic r:id="rId27"/>
      <p:boldItalic r:id="rId2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051"/>
    <a:srgbClr val="4B8B00"/>
    <a:srgbClr val="264F7C"/>
    <a:srgbClr val="6B9CD3"/>
    <a:srgbClr val="A1B502"/>
    <a:srgbClr val="5687B5"/>
    <a:srgbClr val="FF535C"/>
    <a:srgbClr val="604828"/>
    <a:srgbClr val="75361E"/>
    <a:srgbClr val="E16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90" autoAdjust="0"/>
    <p:restoredTop sz="96391" autoAdjust="0"/>
  </p:normalViewPr>
  <p:slideViewPr>
    <p:cSldViewPr>
      <p:cViewPr varScale="1">
        <p:scale>
          <a:sx n="86" d="100"/>
          <a:sy n="86" d="100"/>
        </p:scale>
        <p:origin x="136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2022-05-24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2022-05-24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87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 hasCustomPrompt="1"/>
          </p:nvPr>
        </p:nvSpPr>
        <p:spPr>
          <a:xfrm>
            <a:off x="611560" y="2060848"/>
            <a:ext cx="3960440" cy="216024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kern="1200" baseline="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/>
              <a:t>입력하시오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2022-05-24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86954"/>
            <a:ext cx="7992888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2022-05-24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86772" y="1268760"/>
            <a:ext cx="8009661" cy="5112568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+mj-lt"/>
                <a:ea typeface="맑은 고딕" panose="020B0503020000020004" pitchFamily="50" charset="-127"/>
              </a:defRPr>
            </a:lvl1pPr>
            <a:lvl2pPr algn="l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+mj-lt"/>
                <a:ea typeface="맑은 고딕" panose="020B0503020000020004" pitchFamily="50" charset="-127"/>
              </a:defRPr>
            </a:lvl2pPr>
            <a:lvl3pPr algn="l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+mj-lt"/>
                <a:ea typeface="맑은 고딕" panose="020B0503020000020004" pitchFamily="50" charset="-127"/>
              </a:defRPr>
            </a:lvl3pPr>
            <a:lvl4pPr algn="l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+mj-lt"/>
                <a:ea typeface="맑은 고딕" panose="020B0503020000020004" pitchFamily="50" charset="-127"/>
              </a:defRPr>
            </a:lvl4pPr>
            <a:lvl5pPr algn="l">
              <a:buNone/>
              <a:defRPr sz="1600" i="1" baseline="0">
                <a:solidFill>
                  <a:schemeClr val="bg1">
                    <a:lumMod val="50000"/>
                  </a:schemeClr>
                </a:solidFill>
                <a:latin typeface="+mj-lt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395536" y="86954"/>
            <a:ext cx="7992888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effectLst/>
                <a:latin typeface="+mj-lt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5" name="내용 개체 틀 2"/>
          <p:cNvSpPr>
            <a:spLocks noGrp="1"/>
          </p:cNvSpPr>
          <p:nvPr>
            <p:ph idx="1"/>
          </p:nvPr>
        </p:nvSpPr>
        <p:spPr>
          <a:xfrm>
            <a:off x="386774" y="1268760"/>
            <a:ext cx="8009660" cy="5112568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1pPr>
            <a:lvl2pPr algn="l">
              <a:buNone/>
              <a:defRPr sz="1600" i="1" baseline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2pPr>
            <a:lvl3pPr algn="l">
              <a:buNone/>
              <a:defRPr sz="1600" i="1" baseline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3pPr>
            <a:lvl4pPr algn="l">
              <a:buNone/>
              <a:defRPr sz="1600" i="1" baseline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4pPr>
            <a:lvl5pPr algn="l">
              <a:buNone/>
              <a:defRPr sz="1600" i="1" baseline="0">
                <a:solidFill>
                  <a:schemeClr val="tx1"/>
                </a:solidFill>
                <a:latin typeface="+mj-lt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2022-05-24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1475656" y="3645024"/>
            <a:ext cx="4176464" cy="230425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b="0" kern="1200" baseline="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맑은 고딕" panose="020B0503020000020004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2022-05-24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kovacsnorbert.h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51520" y="2420894"/>
            <a:ext cx="6192689" cy="3203965"/>
            <a:chOff x="-85330" y="879859"/>
            <a:chExt cx="5452109" cy="1926617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-85330" y="879859"/>
              <a:ext cx="5452109" cy="1619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s-ES" altLang="ko-KR" sz="3200" b="1" dirty="0">
                  <a:solidFill>
                    <a:srgbClr val="0A3051"/>
                  </a:solidFill>
                  <a:latin typeface="+mj-lt"/>
                  <a:ea typeface="맑은 고딕" panose="020B0503020000020004" pitchFamily="50" charset="-127"/>
                  <a:cs typeface="굴림" pitchFamily="50" charset="-127"/>
                </a:rPr>
                <a:t>Villany- és gázbeszerzés energiaválság idején</a:t>
              </a:r>
              <a:endParaRPr kumimoji="1" lang="hu-HU" altLang="ko-KR" sz="3200" b="1" dirty="0">
                <a:solidFill>
                  <a:srgbClr val="0A3051"/>
                </a:solidFill>
                <a:latin typeface="+mj-lt"/>
                <a:ea typeface="맑은 고딕" panose="020B0503020000020004" pitchFamily="50" charset="-127"/>
                <a:cs typeface="굴림" pitchFamily="50" charset="-127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hu-HU" altLang="ko-KR" sz="2500" b="1" dirty="0">
                <a:solidFill>
                  <a:srgbClr val="0A3051"/>
                </a:solidFill>
                <a:latin typeface="+mj-lt"/>
                <a:ea typeface="맑은 고딕" panose="020B0503020000020004" pitchFamily="50" charset="-127"/>
                <a:cs typeface="굴림" pitchFamily="50" charset="-127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hu-HU" altLang="ko-KR" sz="2000" b="1" dirty="0">
                  <a:solidFill>
                    <a:srgbClr val="0A3051"/>
                  </a:solidFill>
                  <a:latin typeface="+mj-lt"/>
                  <a:ea typeface="맑은 고딕" panose="020B0503020000020004" pitchFamily="50" charset="-127"/>
                  <a:cs typeface="굴림" pitchFamily="50" charset="-127"/>
                </a:rPr>
                <a:t>Dr. Kovács Norbert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hu-HU" altLang="ko-KR" sz="2000" b="1" dirty="0">
                  <a:solidFill>
                    <a:srgbClr val="0A3051"/>
                  </a:solidFill>
                  <a:latin typeface="+mj-lt"/>
                  <a:ea typeface="맑은 고딕" panose="020B0503020000020004" pitchFamily="50" charset="-127"/>
                  <a:cs typeface="굴림" pitchFamily="50" charset="-127"/>
                </a:rPr>
                <a:t>Ügyvéd, FAKSZ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hu-HU" altLang="ko-KR" sz="2000" b="1" dirty="0">
                  <a:solidFill>
                    <a:srgbClr val="0A3051"/>
                  </a:solidFill>
                  <a:latin typeface="+mj-lt"/>
                  <a:ea typeface="맑은 고딕" panose="020B0503020000020004" pitchFamily="50" charset="-127"/>
                  <a:cs typeface="굴림" pitchFamily="50" charset="-127"/>
                </a:rPr>
                <a:t>Energetikai szakjogász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hu-HU" altLang="ko-KR" sz="2000" b="1" dirty="0">
                  <a:solidFill>
                    <a:srgbClr val="0A3051"/>
                  </a:solidFill>
                  <a:latin typeface="+mj-lt"/>
                  <a:ea typeface="맑은 고딕" panose="020B0503020000020004" pitchFamily="50" charset="-127"/>
                  <a:cs typeface="굴림" pitchFamily="50" charset="-127"/>
                </a:rPr>
                <a:t>2022. május 25.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899592" y="2560255"/>
              <a:ext cx="281515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200"/>
                </a:lnSpc>
                <a:defRPr/>
              </a:pPr>
              <a:endParaRPr lang="en-US" altLang="ko-KR" sz="1100" dirty="0">
                <a:solidFill>
                  <a:srgbClr val="6B9CD3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</p:grpSp>
      <p:pic>
        <p:nvPicPr>
          <p:cNvPr id="4" name="Kép 3">
            <a:extLst>
              <a:ext uri="{FF2B5EF4-FFF2-40B4-BE49-F238E27FC236}">
                <a16:creationId xmlns:a16="http://schemas.microsoft.com/office/drawing/2014/main" id="{C724FB85-8124-AFFB-58C2-941B5D1CE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517232"/>
            <a:ext cx="4104456" cy="10201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5B480A-66F1-3CEE-23C8-BA04EFB0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817/2021. (XII.28.) Korm. rendelet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BCB6D2-1706-524F-8DD4-5ADD88B7E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i="0" dirty="0">
                <a:solidFill>
                  <a:schemeClr val="tx1"/>
                </a:solidFill>
              </a:rPr>
              <a:t>817/2021. (XII. 28.) Korm. rendelet</a:t>
            </a:r>
          </a:p>
          <a:p>
            <a:r>
              <a:rPr lang="hu-HU" b="1" i="0" dirty="0">
                <a:solidFill>
                  <a:schemeClr val="tx1"/>
                </a:solidFill>
              </a:rPr>
              <a:t>a veszélyhelyzet idején a villamos energiáról szóló törvény szerinti egyetemes szolgáltatásra jogosultak körének meghatározásáról</a:t>
            </a:r>
          </a:p>
          <a:p>
            <a:endParaRPr lang="hu-HU" dirty="0"/>
          </a:p>
          <a:p>
            <a:pPr algn="just"/>
            <a:r>
              <a:rPr lang="hu-HU" b="1" i="0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1. § </a:t>
            </a:r>
            <a:r>
              <a:rPr lang="hu-HU" b="0" i="0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A villamos energiáról szóló 2007. évi LXXXVI. </a:t>
            </a:r>
            <a:r>
              <a:rPr lang="hu-HU" b="0" i="0" u="sng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törvény (a továbbiakban: Vet.) 50. § (4) bekezdésétől eltérően központi költségvetési szerv és közfeladatot ellátó intézménye nem jogosult</a:t>
            </a:r>
          </a:p>
          <a:p>
            <a:pPr algn="just"/>
            <a:r>
              <a:rPr lang="hu-HU" b="0" i="1" u="sng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a) </a:t>
            </a:r>
            <a:r>
              <a:rPr lang="hu-HU" b="0" i="0" u="sng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az egyetemes szolgáltatásra vonatkozó </a:t>
            </a:r>
            <a:r>
              <a:rPr lang="hu-HU" b="0" i="0" u="sng" dirty="0" err="1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árképzési</a:t>
            </a:r>
            <a:r>
              <a:rPr lang="hu-HU" b="0" i="0" u="sng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 szabályoknak megfelelő áron az egyetemes szolgáltatóval villamosenergia-vásárlási szerződést kötni</a:t>
            </a:r>
            <a:r>
              <a:rPr lang="hu-HU" b="0" i="0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, valamint</a:t>
            </a:r>
          </a:p>
          <a:p>
            <a:pPr algn="just"/>
            <a:r>
              <a:rPr lang="hu-HU" b="0" i="1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b) </a:t>
            </a:r>
            <a:r>
              <a:rPr lang="hu-HU" b="0" i="0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a végső menedékes jogintézmény keretében biztosított ellátásra.</a:t>
            </a:r>
          </a:p>
          <a:p>
            <a:pPr algn="just"/>
            <a:r>
              <a:rPr lang="hu-HU" b="1" i="0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2. § </a:t>
            </a:r>
            <a:r>
              <a:rPr lang="hu-HU" b="0" i="0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2022. február 1. napjával megszűnik az összes központi költségvetési szerv és közfeladatot ellátó intézménye mint felhasználók és az egyetemes szolgáltató között fennálló, az egyetemes szolgáltatásra vonatkozó </a:t>
            </a:r>
            <a:r>
              <a:rPr lang="hu-HU" b="0" i="0" dirty="0" err="1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árképzési</a:t>
            </a:r>
            <a:r>
              <a:rPr lang="hu-HU" b="0" i="0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 szabályoknak megfelelő áron kötött villamosenergia-vásárlási szerződés.</a:t>
            </a:r>
          </a:p>
          <a:p>
            <a:pPr algn="just"/>
            <a:r>
              <a:rPr lang="hu-HU" b="1" i="0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5. § </a:t>
            </a:r>
            <a:r>
              <a:rPr lang="hu-HU" b="0" i="0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 (2) </a:t>
            </a:r>
            <a:r>
              <a:rPr lang="hu-HU" b="0" i="0" u="sng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Ez a rendelet a koronavírus-világjárvány elleni védekezésről szóló 2021. évi I. törvény hatályvesztésekor hatályát veszti.</a:t>
            </a:r>
          </a:p>
          <a:p>
            <a:pPr algn="just"/>
            <a:endParaRPr lang="hu-HU" b="0" i="0" dirty="0">
              <a:solidFill>
                <a:srgbClr val="474747"/>
              </a:solidFill>
              <a:effectLst/>
              <a:latin typeface="Fira Sans" panose="020B0503050000020004" pitchFamily="34" charset="0"/>
            </a:endParaRPr>
          </a:p>
          <a:p>
            <a:pPr algn="just"/>
            <a:r>
              <a:rPr lang="hu-HU" b="0" i="0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2021. évi I. törvény</a:t>
            </a:r>
          </a:p>
          <a:p>
            <a:pPr algn="just"/>
            <a:r>
              <a:rPr lang="hu-HU" b="1" i="0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5/A. §</a:t>
            </a:r>
            <a:r>
              <a:rPr lang="hu-HU" b="1" i="0" baseline="30000" dirty="0">
                <a:solidFill>
                  <a:srgbClr val="005B92"/>
                </a:solidFill>
                <a:latin typeface="Fira Sans" panose="020B0503050000020004" pitchFamily="34" charset="0"/>
              </a:rPr>
              <a:t> </a:t>
            </a:r>
            <a:r>
              <a:rPr lang="hu-HU" b="1" i="0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 </a:t>
            </a:r>
            <a:r>
              <a:rPr lang="hu-HU" b="0" i="0" u="sng" dirty="0">
                <a:solidFill>
                  <a:srgbClr val="474747"/>
                </a:solidFill>
                <a:effectLst/>
                <a:latin typeface="Fira Sans" panose="020B0503050000020004" pitchFamily="34" charset="0"/>
              </a:rPr>
              <a:t>Ez a törvény 2022. június 1-jén hatályát veszti.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315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287806-58AB-E428-CA3F-277ADA9B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Tippek, gyakorlati tanácsok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143DD8F-2FA8-D002-BCC1-E0C8BEACA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74" y="1268760"/>
            <a:ext cx="8289682" cy="5112568"/>
          </a:xfrm>
        </p:spPr>
        <p:txBody>
          <a:bodyPr>
            <a:normAutofit lnSpcReduction="10000"/>
          </a:bodyPr>
          <a:lstStyle/>
          <a:p>
            <a:r>
              <a:rPr lang="hu-HU" i="0" dirty="0"/>
              <a:t>Csodák nincsenek, ugyanakkor érdemes jól átgondolni kiírásunk tartalmát, ha már mindenképpen szabadpiacon kell vásárolnunk.</a:t>
            </a:r>
          </a:p>
          <a:p>
            <a:endParaRPr lang="hu-HU" i="0" dirty="0"/>
          </a:p>
          <a:p>
            <a:r>
              <a:rPr lang="hu-HU" i="0" dirty="0"/>
              <a:t>Ajánlati kötöttség: minél kevesebb, annál jobb - friss eset a Hatóságnál – saját tapasztalat.</a:t>
            </a:r>
          </a:p>
          <a:p>
            <a:endParaRPr lang="hu-HU" i="0" dirty="0"/>
          </a:p>
          <a:p>
            <a:r>
              <a:rPr lang="hu-HU" i="0" dirty="0"/>
              <a:t>Beszerzés mennyiségének minél pontosabb meghatározása.</a:t>
            </a:r>
          </a:p>
          <a:p>
            <a:endParaRPr lang="hu-HU" i="0" dirty="0"/>
          </a:p>
          <a:p>
            <a:r>
              <a:rPr lang="hu-HU" i="0" dirty="0"/>
              <a:t>Ne kérjünk „extrát”, melyek árdrágító hatásúak: pl. integrált számlázás, speciális számlaanalitika, </a:t>
            </a:r>
          </a:p>
          <a:p>
            <a:r>
              <a:rPr lang="hu-HU" i="0" dirty="0"/>
              <a:t>energetikai tanácsadás(?), évközi plusz leolvasás…</a:t>
            </a:r>
          </a:p>
          <a:p>
            <a:endParaRPr lang="hu-HU" i="0" dirty="0"/>
          </a:p>
          <a:p>
            <a:r>
              <a:rPr lang="hu-HU" i="0" dirty="0"/>
              <a:t>Megfordultak a trendek a beszerzési közösségek, beszerzés mennyisége kapcsán – minél kisebb, </a:t>
            </a:r>
          </a:p>
          <a:p>
            <a:r>
              <a:rPr lang="hu-HU" i="0" dirty="0"/>
              <a:t>annál kevésbé kockázatos.</a:t>
            </a:r>
          </a:p>
          <a:p>
            <a:endParaRPr lang="hu-HU" i="0" dirty="0"/>
          </a:p>
          <a:p>
            <a:r>
              <a:rPr lang="hu-HU" i="0" dirty="0"/>
              <a:t>Eljárások időzítése: érdemes meggondolni egy 2023.01.01-től kezdődő intervallumú szerződés </a:t>
            </a:r>
          </a:p>
          <a:p>
            <a:r>
              <a:rPr lang="hu-HU" i="0" dirty="0"/>
              <a:t>beszerzését, hogy mikor indítsuk.</a:t>
            </a:r>
          </a:p>
          <a:p>
            <a:endParaRPr lang="hu-HU" i="0" dirty="0"/>
          </a:p>
          <a:p>
            <a:r>
              <a:rPr lang="hu-HU" i="0" dirty="0"/>
              <a:t>ESZ: hatósági ár, vajon meddig marad? MVM </a:t>
            </a:r>
            <a:r>
              <a:rPr lang="hu-HU" i="0" dirty="0" err="1"/>
              <a:t>kieg</a:t>
            </a:r>
            <a:r>
              <a:rPr lang="hu-HU" i="0" dirty="0"/>
              <a:t>. Táj. kérdésként teszi fel, hogy mi történik, ha változik.</a:t>
            </a:r>
          </a:p>
          <a:p>
            <a:endParaRPr lang="hu-HU" i="0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024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467544" y="2420888"/>
            <a:ext cx="3672408" cy="1008112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ko-KR" sz="3000" dirty="0"/>
              <a:t>Köszönöm a figyelmet!</a:t>
            </a:r>
            <a:br>
              <a:rPr lang="hu-HU" altLang="ko-KR" sz="3000" dirty="0"/>
            </a:br>
            <a:br>
              <a:rPr lang="hu-HU" altLang="ko-KR" sz="3000" dirty="0"/>
            </a:br>
            <a:br>
              <a:rPr kumimoji="1" lang="hu-HU" altLang="ko-KR" sz="2500" b="1" dirty="0">
                <a:solidFill>
                  <a:srgbClr val="0A3051"/>
                </a:solidFill>
                <a:latin typeface="+mj-lt"/>
                <a:ea typeface="맑은 고딕" panose="020B0503020000020004" pitchFamily="50" charset="-127"/>
                <a:cs typeface="굴림" pitchFamily="50" charset="-127"/>
              </a:rPr>
            </a:br>
            <a:br>
              <a:rPr kumimoji="1" lang="hu-HU" altLang="ko-KR" sz="3200" b="1" dirty="0">
                <a:solidFill>
                  <a:srgbClr val="0A3051"/>
                </a:solidFill>
                <a:latin typeface="+mj-lt"/>
                <a:ea typeface="맑은 고딕" panose="020B0503020000020004" pitchFamily="50" charset="-127"/>
                <a:cs typeface="굴림" pitchFamily="50" charset="-127"/>
              </a:rPr>
            </a:br>
            <a:br>
              <a:rPr lang="hu-HU" altLang="ko-KR" sz="3000" dirty="0"/>
            </a:br>
            <a:br>
              <a:rPr lang="hu-HU" altLang="ko-KR" sz="3000" dirty="0"/>
            </a:br>
            <a:endParaRPr lang="ko-KR" altLang="en-US" sz="3000" dirty="0"/>
          </a:p>
        </p:txBody>
      </p:sp>
      <p:sp>
        <p:nvSpPr>
          <p:cNvPr id="4" name="제목 4">
            <a:extLst>
              <a:ext uri="{FF2B5EF4-FFF2-40B4-BE49-F238E27FC236}">
                <a16:creationId xmlns:a16="http://schemas.microsoft.com/office/drawing/2014/main" id="{9EEBBDA8-63EB-50D8-6A3F-49791BC19B95}"/>
              </a:ext>
            </a:extLst>
          </p:cNvPr>
          <p:cNvSpPr txBox="1">
            <a:spLocks/>
          </p:cNvSpPr>
          <p:nvPr/>
        </p:nvSpPr>
        <p:spPr>
          <a:xfrm>
            <a:off x="1115616" y="3933056"/>
            <a:ext cx="43924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b="0" kern="1200" baseline="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맑은 고딕" panose="020B0503020000020004" pitchFamily="50" charset="-127"/>
                <a:cs typeface="+mj-cs"/>
              </a:defRPr>
            </a:lvl1pPr>
          </a:lstStyle>
          <a:p>
            <a:r>
              <a:rPr lang="hu-HU" altLang="ko-KR" sz="2500" dirty="0"/>
              <a:t>Dr. Kovács Norbert</a:t>
            </a:r>
          </a:p>
          <a:p>
            <a:r>
              <a:rPr lang="hu-HU" altLang="ko-KR" sz="2500" dirty="0"/>
              <a:t>Ügyvéd, FAKSZ</a:t>
            </a:r>
          </a:p>
          <a:p>
            <a:r>
              <a:rPr lang="hu-HU" altLang="ko-KR" sz="2500" dirty="0"/>
              <a:t>Energetikai Szakjogász</a:t>
            </a:r>
          </a:p>
          <a:p>
            <a:r>
              <a:rPr lang="hu-HU" altLang="ko-KR" sz="2500" dirty="0">
                <a:hlinkClick r:id="rId3"/>
              </a:rPr>
              <a:t>www.drkovacsnorbert.hu</a:t>
            </a:r>
            <a:br>
              <a:rPr lang="hu-HU" altLang="ko-KR" sz="2500" dirty="0"/>
            </a:br>
            <a:r>
              <a:rPr lang="hu-HU" altLang="ko-KR" sz="2500" dirty="0"/>
              <a:t>Dr. Sándor Ügyvédi Iroda</a:t>
            </a:r>
          </a:p>
          <a:p>
            <a:endParaRPr lang="hu-HU" altLang="ko-KR" sz="3000" dirty="0"/>
          </a:p>
          <a:p>
            <a:br>
              <a:rPr lang="hu-HU" altLang="ko-KR" sz="3000" dirty="0"/>
            </a:br>
            <a:br>
              <a:rPr lang="hu-HU" altLang="ko-KR" sz="3000" dirty="0"/>
            </a:br>
            <a:br>
              <a:rPr kumimoji="1" lang="hu-HU" altLang="ko-KR" sz="2500" b="1" dirty="0">
                <a:solidFill>
                  <a:srgbClr val="0A3051"/>
                </a:solidFill>
                <a:cs typeface="굴림" pitchFamily="50" charset="-127"/>
              </a:rPr>
            </a:br>
            <a:br>
              <a:rPr kumimoji="1" lang="hu-HU" altLang="ko-KR" sz="3200" b="1" dirty="0">
                <a:solidFill>
                  <a:srgbClr val="0A3051"/>
                </a:solidFill>
                <a:cs typeface="굴림" pitchFamily="50" charset="-127"/>
              </a:rPr>
            </a:br>
            <a:br>
              <a:rPr lang="hu-HU" altLang="ko-KR" sz="3000" dirty="0"/>
            </a:br>
            <a:br>
              <a:rPr lang="hu-HU" altLang="ko-KR" sz="3000" dirty="0"/>
            </a:br>
            <a:endParaRPr lang="hu-HU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ko-KR" dirty="0"/>
              <a:t>Villamos- és gázenergia ára: egy éve és most</a:t>
            </a:r>
            <a:endParaRPr lang="ko-KR" altLang="en-US" dirty="0"/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291254" y="1484784"/>
            <a:ext cx="6561492" cy="4752528"/>
          </a:xfrm>
        </p:spPr>
        <p:txBody>
          <a:bodyPr/>
          <a:lstStyle/>
          <a:p>
            <a:endParaRPr lang="hu-HU" altLang="ko-KR" i="0" dirty="0">
              <a:solidFill>
                <a:schemeClr val="tx1"/>
              </a:solidFill>
            </a:endParaRPr>
          </a:p>
          <a:p>
            <a:endParaRPr lang="hu-HU" altLang="ko-KR" i="0" dirty="0">
              <a:solidFill>
                <a:schemeClr val="tx1"/>
              </a:solidFill>
            </a:endParaRPr>
          </a:p>
          <a:p>
            <a:r>
              <a:rPr lang="hu-HU" altLang="ko-KR" i="0" dirty="0">
                <a:solidFill>
                  <a:schemeClr val="tx1"/>
                </a:solidFill>
              </a:rPr>
              <a:t>Az energiaárak egy év alatt 5 X magasabbak lettek!</a:t>
            </a:r>
          </a:p>
          <a:p>
            <a:endParaRPr lang="hu-HU" altLang="ko-KR" i="0" dirty="0">
              <a:solidFill>
                <a:schemeClr val="tx1"/>
              </a:solidFill>
            </a:endParaRPr>
          </a:p>
          <a:p>
            <a:r>
              <a:rPr lang="hu-HU" altLang="ko-KR" i="0" dirty="0">
                <a:solidFill>
                  <a:schemeClr val="tx1"/>
                </a:solidFill>
              </a:rPr>
              <a:t>Magyar tendenciák:</a:t>
            </a:r>
          </a:p>
          <a:p>
            <a:endParaRPr lang="hu-HU" altLang="ko-KR" i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altLang="ko-KR" i="0" dirty="0">
                <a:solidFill>
                  <a:schemeClr val="tx1"/>
                </a:solidFill>
              </a:rPr>
              <a:t>Villamos energia ára egy éve: nettó 22-30 Ft/kWh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ko-KR" i="0" dirty="0">
                <a:solidFill>
                  <a:schemeClr val="tx1"/>
                </a:solidFill>
              </a:rPr>
              <a:t>Villamos energia ára jelenleg:  nettó 100-120 Ft /kWh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altLang="ko-KR" i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altLang="ko-KR" i="0" dirty="0">
                <a:solidFill>
                  <a:schemeClr val="tx1"/>
                </a:solidFill>
              </a:rPr>
              <a:t>Gázenergia ára egy éve: nettó 80-100 Ft/m3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altLang="ko-KR" i="0" dirty="0">
                <a:solidFill>
                  <a:schemeClr val="tx1"/>
                </a:solidFill>
              </a:rPr>
              <a:t>Gázenergia ára jelenleg: nettó 300-400 Ft /m3</a:t>
            </a:r>
          </a:p>
          <a:p>
            <a:endParaRPr lang="hu-HU" altLang="ko-KR" i="0" dirty="0">
              <a:solidFill>
                <a:schemeClr val="tx1"/>
              </a:solidFill>
            </a:endParaRPr>
          </a:p>
          <a:p>
            <a:endParaRPr lang="hu-HU" altLang="ko-KR" i="0" dirty="0">
              <a:solidFill>
                <a:schemeClr val="tx1"/>
              </a:solidFill>
            </a:endParaRPr>
          </a:p>
          <a:p>
            <a:endParaRPr lang="hu-HU" altLang="ko-KR" i="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hu-HU" altLang="ko-KR" i="0" dirty="0">
              <a:solidFill>
                <a:schemeClr val="tx1"/>
              </a:solidFill>
            </a:endParaRPr>
          </a:p>
          <a:p>
            <a:endParaRPr lang="hu-HU" altLang="ko-KR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C7142C-AA1E-9EEC-DE06-65C5B8AA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Tőzsdei árak - villany</a:t>
            </a:r>
          </a:p>
        </p:txBody>
      </p:sp>
      <p:pic>
        <p:nvPicPr>
          <p:cNvPr id="17" name="Tartalom helye 16">
            <a:extLst>
              <a:ext uri="{FF2B5EF4-FFF2-40B4-BE49-F238E27FC236}">
                <a16:creationId xmlns:a16="http://schemas.microsoft.com/office/drawing/2014/main" id="{FB2F9128-F3CE-1241-FD3D-71F3D9A84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19" y="1988840"/>
            <a:ext cx="7322820" cy="3063240"/>
          </a:xfrm>
        </p:spPr>
      </p:pic>
    </p:spTree>
    <p:extLst>
      <p:ext uri="{BB962C8B-B14F-4D97-AF65-F5344CB8AC3E}">
        <p14:creationId xmlns:p14="http://schemas.microsoft.com/office/powerpoint/2010/main" val="39773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7332A1-162D-5293-994D-D1901BEA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TTF </a:t>
            </a:r>
            <a:r>
              <a:rPr lang="hu-HU" dirty="0" err="1"/>
              <a:t>Gas</a:t>
            </a:r>
            <a:r>
              <a:rPr lang="hu-HU" dirty="0"/>
              <a:t> Price </a:t>
            </a:r>
            <a:r>
              <a:rPr lang="hu-HU" dirty="0" err="1"/>
              <a:t>Chart</a:t>
            </a:r>
            <a:endParaRPr lang="hu-HU" dirty="0"/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DBDD6D65-8765-5C85-87AF-0BE783361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659499" cy="3951531"/>
          </a:xfrm>
        </p:spPr>
      </p:pic>
    </p:spTree>
    <p:extLst>
      <p:ext uri="{BB962C8B-B14F-4D97-AF65-F5344CB8AC3E}">
        <p14:creationId xmlns:p14="http://schemas.microsoft.com/office/powerpoint/2010/main" val="81161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7624" y="78218"/>
            <a:ext cx="7992888" cy="796908"/>
          </a:xfrm>
        </p:spPr>
        <p:txBody>
          <a:bodyPr>
            <a:normAutofit fontScale="90000"/>
          </a:bodyPr>
          <a:lstStyle/>
          <a:p>
            <a:br>
              <a:rPr lang="hu-HU" altLang="ko-KR" dirty="0"/>
            </a:br>
            <a:r>
              <a:rPr lang="hu-HU" altLang="ko-KR" dirty="0"/>
              <a:t>Kitérő: energiapiacok felépítése röviden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380852" y="1268760"/>
            <a:ext cx="8009660" cy="5112568"/>
          </a:xfrm>
        </p:spPr>
        <p:txBody>
          <a:bodyPr>
            <a:normAutofit fontScale="92500" lnSpcReduction="20000"/>
          </a:bodyPr>
          <a:lstStyle/>
          <a:p>
            <a:r>
              <a:rPr lang="hu-HU" altLang="ko-KR" i="0" dirty="0"/>
              <a:t>Elosztók: akik üzemeltetik a hálózatot.</a:t>
            </a:r>
          </a:p>
          <a:p>
            <a:r>
              <a:rPr lang="hu-HU" altLang="ko-KR" i="0" dirty="0"/>
              <a:t>Kereskedők: akiktől vásároljuk az áramot és gázt.</a:t>
            </a:r>
          </a:p>
          <a:p>
            <a:r>
              <a:rPr lang="hu-HU" altLang="ko-KR" i="0" dirty="0"/>
              <a:t>Szabadpiac fogalma</a:t>
            </a:r>
          </a:p>
          <a:p>
            <a:endParaRPr lang="hu-HU" altLang="ko-KR" i="0" dirty="0"/>
          </a:p>
          <a:p>
            <a:r>
              <a:rPr lang="hu-HU" altLang="ko-KR" i="0" dirty="0"/>
              <a:t>Energia beszerzés tárgya minden esetben csakis a kereskedelmi oldal!</a:t>
            </a:r>
          </a:p>
          <a:p>
            <a:endParaRPr lang="hu-HU" altLang="ko-KR" i="0" dirty="0"/>
          </a:p>
          <a:p>
            <a:endParaRPr lang="hu-HU" altLang="ko-KR" i="0" dirty="0"/>
          </a:p>
          <a:p>
            <a:endParaRPr lang="hu-HU" altLang="ko-KR" i="0" dirty="0"/>
          </a:p>
          <a:p>
            <a:endParaRPr lang="hu-HU" altLang="ko-KR" i="0" dirty="0"/>
          </a:p>
          <a:p>
            <a:endParaRPr lang="hu-HU" altLang="ko-KR" i="0" dirty="0"/>
          </a:p>
          <a:p>
            <a:endParaRPr lang="hu-HU" altLang="ko-KR" i="0" dirty="0"/>
          </a:p>
          <a:p>
            <a:endParaRPr lang="hu-HU" altLang="ko-KR" i="0" dirty="0"/>
          </a:p>
          <a:p>
            <a:endParaRPr lang="hu-HU" altLang="ko-KR" i="0" dirty="0"/>
          </a:p>
          <a:p>
            <a:endParaRPr lang="hu-HU" altLang="ko-KR" i="0" dirty="0"/>
          </a:p>
          <a:p>
            <a:endParaRPr lang="hu-HU" altLang="ko-KR" i="0" dirty="0"/>
          </a:p>
          <a:p>
            <a:endParaRPr lang="hu-HU" altLang="ko-KR" i="0" dirty="0"/>
          </a:p>
          <a:p>
            <a:endParaRPr lang="hu-HU" altLang="ko-KR" i="0" dirty="0"/>
          </a:p>
          <a:p>
            <a:endParaRPr lang="hu-HU" altLang="ko-KR" i="0" dirty="0"/>
          </a:p>
          <a:p>
            <a:endParaRPr lang="hu-HU" altLang="ko-KR" i="0" dirty="0"/>
          </a:p>
          <a:p>
            <a:endParaRPr lang="hu-HU" altLang="ko-KR" i="0" dirty="0"/>
          </a:p>
          <a:p>
            <a:endParaRPr lang="hu-HU" altLang="ko-KR" i="0" dirty="0"/>
          </a:p>
          <a:p>
            <a:r>
              <a:rPr lang="hu-HU" altLang="ko-KR" i="0" dirty="0"/>
              <a:t> </a:t>
            </a:r>
            <a:endParaRPr lang="ko-KR" altLang="en-US" i="0" dirty="0"/>
          </a:p>
        </p:txBody>
      </p:sp>
      <p:pic>
        <p:nvPicPr>
          <p:cNvPr id="4" name="Kép 9">
            <a:extLst>
              <a:ext uri="{FF2B5EF4-FFF2-40B4-BE49-F238E27FC236}">
                <a16:creationId xmlns:a16="http://schemas.microsoft.com/office/drawing/2014/main" id="{7ECEBE2F-1B94-9DBD-B15A-6A475DCDF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81" y="2564904"/>
            <a:ext cx="6142038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B70A3C-67BF-48D6-8EDF-5DCC4EF0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Becsült érték meghatározása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EC8821B-8B95-E755-B80C-234DC21A0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i="0" dirty="0">
                <a:solidFill>
                  <a:schemeClr val="tx1"/>
                </a:solidFill>
              </a:rPr>
              <a:t>Korábbi „szokások, berögződések” nem működnek! </a:t>
            </a:r>
          </a:p>
          <a:p>
            <a:r>
              <a:rPr lang="hu-HU" i="0" dirty="0">
                <a:solidFill>
                  <a:schemeClr val="tx1"/>
                </a:solidFill>
              </a:rPr>
              <a:t>Energia beszerzése mindig a jövőre vonatkozik, a múlt adatai jelenleg nem helytállóak.</a:t>
            </a:r>
          </a:p>
          <a:p>
            <a:r>
              <a:rPr lang="hu-HU" i="0" dirty="0">
                <a:solidFill>
                  <a:schemeClr val="tx1"/>
                </a:solidFill>
              </a:rPr>
              <a:t>Most, az eljárás indításakor kell megbecsülni, hogy mennyi lesz az ár </a:t>
            </a:r>
            <a:r>
              <a:rPr lang="hu-HU" i="0" u="sng" dirty="0">
                <a:solidFill>
                  <a:schemeClr val="tx1"/>
                </a:solidFill>
              </a:rPr>
              <a:t>az ajánlattétel </a:t>
            </a:r>
          </a:p>
          <a:p>
            <a:r>
              <a:rPr lang="hu-HU" i="0" u="sng" dirty="0">
                <a:solidFill>
                  <a:schemeClr val="tx1"/>
                </a:solidFill>
              </a:rPr>
              <a:t>időpontjában </a:t>
            </a:r>
            <a:r>
              <a:rPr lang="hu-HU" i="0" dirty="0">
                <a:solidFill>
                  <a:schemeClr val="tx1"/>
                </a:solidFill>
              </a:rPr>
              <a:t>a szerződés </a:t>
            </a:r>
            <a:r>
              <a:rPr lang="hu-HU" i="0" u="sng" dirty="0">
                <a:solidFill>
                  <a:schemeClr val="tx1"/>
                </a:solidFill>
              </a:rPr>
              <a:t>intervallumára</a:t>
            </a:r>
            <a:r>
              <a:rPr lang="hu-HU" i="0" dirty="0">
                <a:solidFill>
                  <a:schemeClr val="tx1"/>
                </a:solidFill>
              </a:rPr>
              <a:t>. </a:t>
            </a:r>
            <a:r>
              <a:rPr lang="hu-HU" i="0" dirty="0" err="1">
                <a:solidFill>
                  <a:schemeClr val="tx1"/>
                </a:solidFill>
              </a:rPr>
              <a:t>v.ö</a:t>
            </a:r>
            <a:r>
              <a:rPr lang="hu-HU" i="0" dirty="0">
                <a:solidFill>
                  <a:schemeClr val="tx1"/>
                </a:solidFill>
              </a:rPr>
              <a:t>. Napi árak, ajánlati kötöttség pl. 12 óra!</a:t>
            </a:r>
          </a:p>
          <a:p>
            <a:endParaRPr lang="hu-HU" i="0" dirty="0">
              <a:solidFill>
                <a:schemeClr val="tx1"/>
              </a:solidFill>
            </a:endParaRPr>
          </a:p>
          <a:p>
            <a:r>
              <a:rPr lang="hu-HU" i="0" dirty="0">
                <a:solidFill>
                  <a:schemeClr val="tx1"/>
                </a:solidFill>
              </a:rPr>
              <a:t>Kbt. 28. § (2) Az ajánlatkérő az (1) bekezdésben meghatározott felelősségi körében köteles a becsült érték meghatározása céljából külön vizsgálatot végezni és annak eredményét dokumentálni. A vizsgálat során az ajánlatkérő objektív alapú módszereket alkalmazhat. Ilyen módszerek különösen</a:t>
            </a:r>
          </a:p>
          <a:p>
            <a:r>
              <a:rPr lang="hu-HU" i="0" dirty="0">
                <a:solidFill>
                  <a:schemeClr val="tx1"/>
                </a:solidFill>
              </a:rPr>
              <a:t>a) </a:t>
            </a:r>
            <a:r>
              <a:rPr lang="hu-HU" i="0" u="sng" dirty="0">
                <a:solidFill>
                  <a:schemeClr val="tx1"/>
                </a:solidFill>
              </a:rPr>
              <a:t>a beszerzés tárgyára vonatkozó indikatív ajánlatok bekérése,</a:t>
            </a:r>
          </a:p>
          <a:p>
            <a:r>
              <a:rPr lang="hu-HU" i="0" dirty="0">
                <a:solidFill>
                  <a:schemeClr val="tx1"/>
                </a:solidFill>
              </a:rPr>
              <a:t>b) </a:t>
            </a:r>
            <a:r>
              <a:rPr lang="hu-HU" i="0" u="sng" dirty="0">
                <a:solidFill>
                  <a:schemeClr val="tx1"/>
                </a:solidFill>
              </a:rPr>
              <a:t>a beszerzés tárgyára vonatkozó, arra szakosodott szervezetek által végzett piackutatás</a:t>
            </a:r>
            <a:r>
              <a:rPr lang="hu-HU" i="0" dirty="0">
                <a:solidFill>
                  <a:schemeClr val="tx1"/>
                </a:solidFill>
              </a:rPr>
              <a:t>,</a:t>
            </a:r>
          </a:p>
          <a:p>
            <a:r>
              <a:rPr lang="hu-HU" i="0" dirty="0">
                <a:solidFill>
                  <a:schemeClr val="tx1"/>
                </a:solidFill>
              </a:rPr>
              <a:t>c) igazságügyi szakértő igénybe vétele,</a:t>
            </a:r>
          </a:p>
          <a:p>
            <a:r>
              <a:rPr lang="hu-HU" i="0" dirty="0">
                <a:solidFill>
                  <a:schemeClr val="tx1"/>
                </a:solidFill>
              </a:rPr>
              <a:t>d) szakmai kamarák által ajánlott díjszabások,</a:t>
            </a:r>
          </a:p>
          <a:p>
            <a:r>
              <a:rPr lang="hu-HU" i="0" dirty="0">
                <a:solidFill>
                  <a:schemeClr val="tx1"/>
                </a:solidFill>
              </a:rPr>
              <a:t>e) szakmai kamarák által előállított és karbantartott, megvalósítási értéken alapuló, részletes </a:t>
            </a:r>
          </a:p>
          <a:p>
            <a:r>
              <a:rPr lang="hu-HU" i="0" dirty="0">
                <a:solidFill>
                  <a:schemeClr val="tx1"/>
                </a:solidFill>
              </a:rPr>
              <a:t>építési adatbázis,</a:t>
            </a:r>
          </a:p>
          <a:p>
            <a:r>
              <a:rPr lang="hu-HU" i="0" dirty="0">
                <a:solidFill>
                  <a:schemeClr val="tx1"/>
                </a:solidFill>
              </a:rPr>
              <a:t>f) * </a:t>
            </a:r>
          </a:p>
          <a:p>
            <a:r>
              <a:rPr lang="hu-HU" i="0" dirty="0">
                <a:solidFill>
                  <a:schemeClr val="tx1"/>
                </a:solidFill>
              </a:rPr>
              <a:t>g) az ajánlatkérő korábbi, hasonló tárgyra irányuló szerződéseinek elemzése.</a:t>
            </a:r>
          </a:p>
          <a:p>
            <a:endParaRPr lang="hu-HU" i="0" dirty="0">
              <a:solidFill>
                <a:srgbClr val="0A3051"/>
              </a:solidFill>
            </a:endParaRPr>
          </a:p>
          <a:p>
            <a:endParaRPr lang="hu-HU" i="0" dirty="0">
              <a:solidFill>
                <a:srgbClr val="0A3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52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BAEEEC-9530-54D9-0902-4C661839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86954"/>
            <a:ext cx="7992888" cy="796908"/>
          </a:xfrm>
        </p:spPr>
        <p:txBody>
          <a:bodyPr>
            <a:normAutofit/>
          </a:bodyPr>
          <a:lstStyle/>
          <a:p>
            <a:r>
              <a:rPr lang="hu-HU" dirty="0"/>
              <a:t>Az eljárás előkészítése – további lépések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E1626A-86C4-3002-097B-4D7510BBC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72" y="1268760"/>
            <a:ext cx="8217676" cy="5112568"/>
          </a:xfrm>
        </p:spPr>
        <p:txBody>
          <a:bodyPr>
            <a:normAutofit lnSpcReduction="10000"/>
          </a:bodyPr>
          <a:lstStyle/>
          <a:p>
            <a:r>
              <a:rPr lang="hu-HU" i="0" dirty="0">
                <a:solidFill>
                  <a:schemeClr val="tx1"/>
                </a:solidFill>
              </a:rPr>
              <a:t>Nézzük át a portfóliót ESZ jogosultsági szempontból. </a:t>
            </a:r>
          </a:p>
          <a:p>
            <a:r>
              <a:rPr lang="hu-HU" i="0" dirty="0">
                <a:solidFill>
                  <a:schemeClr val="tx1"/>
                </a:solidFill>
              </a:rPr>
              <a:t>Mai piacon csak az a felhasználó maradjon a szabadpiacon, aki nem jogosult ESZ szolgáltatásra!</a:t>
            </a:r>
          </a:p>
          <a:p>
            <a:endParaRPr lang="hu-HU" i="0" dirty="0">
              <a:solidFill>
                <a:schemeClr val="tx1"/>
              </a:solidFill>
            </a:endParaRPr>
          </a:p>
          <a:p>
            <a:r>
              <a:rPr lang="hu-HU" i="0" dirty="0">
                <a:solidFill>
                  <a:schemeClr val="tx1"/>
                </a:solidFill>
              </a:rPr>
              <a:t>Mi is az az ESZ?</a:t>
            </a:r>
          </a:p>
          <a:p>
            <a:endParaRPr lang="hu-HU" i="0" dirty="0">
              <a:solidFill>
                <a:schemeClr val="tx1"/>
              </a:solidFill>
            </a:endParaRPr>
          </a:p>
          <a:p>
            <a:r>
              <a:rPr lang="hu-HU" i="0" dirty="0">
                <a:solidFill>
                  <a:schemeClr val="tx1"/>
                </a:solidFill>
              </a:rPr>
              <a:t>ESZ hatósági tartalommal létrejövő, hatósági </a:t>
            </a:r>
            <a:r>
              <a:rPr lang="hu-HU" i="0" dirty="0" err="1">
                <a:solidFill>
                  <a:schemeClr val="tx1"/>
                </a:solidFill>
              </a:rPr>
              <a:t>áras</a:t>
            </a:r>
            <a:r>
              <a:rPr lang="hu-HU" i="0" dirty="0">
                <a:solidFill>
                  <a:schemeClr val="tx1"/>
                </a:solidFill>
              </a:rPr>
              <a:t> szerződés, fix tartalommal.</a:t>
            </a:r>
          </a:p>
          <a:p>
            <a:r>
              <a:rPr lang="hu-HU" i="0" dirty="0">
                <a:solidFill>
                  <a:schemeClr val="tx1"/>
                </a:solidFill>
              </a:rPr>
              <a:t>Mindjárt egy ESZ szolgáltató lesz: MVM </a:t>
            </a:r>
            <a:r>
              <a:rPr lang="hu-HU" i="0" dirty="0" err="1">
                <a:solidFill>
                  <a:schemeClr val="tx1"/>
                </a:solidFill>
              </a:rPr>
              <a:t>Next</a:t>
            </a:r>
            <a:r>
              <a:rPr lang="hu-HU" i="0" dirty="0">
                <a:solidFill>
                  <a:schemeClr val="tx1"/>
                </a:solidFill>
              </a:rPr>
              <a:t> Energiakereskedelmi Zrt.</a:t>
            </a:r>
          </a:p>
          <a:p>
            <a:endParaRPr lang="hu-HU" i="0" dirty="0">
              <a:solidFill>
                <a:schemeClr val="tx1"/>
              </a:solidFill>
            </a:endParaRPr>
          </a:p>
          <a:p>
            <a:r>
              <a:rPr lang="hu-HU" i="0" dirty="0">
                <a:solidFill>
                  <a:schemeClr val="tx1"/>
                </a:solidFill>
              </a:rPr>
              <a:t>Speciális jogosulti kör:</a:t>
            </a:r>
          </a:p>
          <a:p>
            <a:r>
              <a:rPr lang="hu-HU" i="0" dirty="0">
                <a:solidFill>
                  <a:schemeClr val="tx1"/>
                </a:solidFill>
              </a:rPr>
              <a:t>Villany: 3X63 A csatlakozási teljesítményig + Vet. 50. § (4) bekezdése.</a:t>
            </a:r>
          </a:p>
          <a:p>
            <a:r>
              <a:rPr lang="hu-HU" i="0" dirty="0">
                <a:solidFill>
                  <a:schemeClr val="tx1"/>
                </a:solidFill>
              </a:rPr>
              <a:t>Gáz: 20 m3/h névleges kapacitásig.</a:t>
            </a:r>
          </a:p>
          <a:p>
            <a:endParaRPr lang="hu-HU" i="0" dirty="0">
              <a:solidFill>
                <a:schemeClr val="tx1"/>
              </a:solidFill>
            </a:endParaRPr>
          </a:p>
          <a:p>
            <a:r>
              <a:rPr lang="hu-HU" i="0" dirty="0">
                <a:solidFill>
                  <a:schemeClr val="tx1"/>
                </a:solidFill>
              </a:rPr>
              <a:t>Eddig mindenki elhagyta az ESZ mérlegkört, most mindenki vissza kíván szerződni.</a:t>
            </a:r>
          </a:p>
          <a:p>
            <a:r>
              <a:rPr lang="hu-HU" i="0" dirty="0">
                <a:solidFill>
                  <a:schemeClr val="tx1"/>
                </a:solidFill>
              </a:rPr>
              <a:t>Ok: ár. ESZ A1: nettó 30,72 Ft </a:t>
            </a:r>
            <a:r>
              <a:rPr lang="hu-HU" i="0" dirty="0" err="1">
                <a:solidFill>
                  <a:schemeClr val="tx1"/>
                </a:solidFill>
              </a:rPr>
              <a:t>v.ö</a:t>
            </a:r>
            <a:r>
              <a:rPr lang="hu-HU" i="0" dirty="0">
                <a:solidFill>
                  <a:schemeClr val="tx1"/>
                </a:solidFill>
              </a:rPr>
              <a:t>. 100 Ft feletti szabadpiaci árak.</a:t>
            </a:r>
          </a:p>
          <a:p>
            <a:endParaRPr lang="hu-HU" i="0" dirty="0">
              <a:solidFill>
                <a:schemeClr val="tx1"/>
              </a:solidFill>
            </a:endParaRPr>
          </a:p>
          <a:p>
            <a:r>
              <a:rPr lang="hu-HU" i="0" dirty="0">
                <a:solidFill>
                  <a:schemeClr val="tx1"/>
                </a:solidFill>
              </a:rPr>
              <a:t>!! ESZ becsült érték, ha eléri az értékhatárt, akkor Kbt. 98. § (2) bekezdés c) pontja, HNT eljárás, </a:t>
            </a:r>
          </a:p>
          <a:p>
            <a:r>
              <a:rPr lang="hu-HU" i="0" dirty="0">
                <a:solidFill>
                  <a:schemeClr val="tx1"/>
                </a:solidFill>
              </a:rPr>
              <a:t>műszaki-technikai sajátosság.</a:t>
            </a:r>
          </a:p>
          <a:p>
            <a:r>
              <a:rPr lang="hu-HU" i="0" dirty="0">
                <a:solidFill>
                  <a:schemeClr val="tx1"/>
                </a:solidFill>
              </a:rPr>
              <a:t>ESZ határozatlan szerződés, így a negyvennyolcszoros értéket kell figyelembe venni.</a:t>
            </a:r>
          </a:p>
          <a:p>
            <a:endParaRPr lang="hu-HU" b="1" i="0" dirty="0"/>
          </a:p>
        </p:txBody>
      </p:sp>
    </p:spTree>
    <p:extLst>
      <p:ext uri="{BB962C8B-B14F-4D97-AF65-F5344CB8AC3E}">
        <p14:creationId xmlns:p14="http://schemas.microsoft.com/office/powerpoint/2010/main" val="1532805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2B16564-8097-0C03-6DEE-CA8220F12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Konkrét példa – egy helyi önkormányzat gázbeszerzése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A398A449-21C0-5146-7EBC-3AB0910FB6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52" y="1371229"/>
            <a:ext cx="6614733" cy="4907705"/>
          </a:xfrm>
        </p:spPr>
      </p:pic>
    </p:spTree>
    <p:extLst>
      <p:ext uri="{BB962C8B-B14F-4D97-AF65-F5344CB8AC3E}">
        <p14:creationId xmlns:p14="http://schemas.microsoft.com/office/powerpoint/2010/main" val="360090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4E5950-59C6-F125-0C81-F4F6D9C92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Számmisztika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6473C9-F979-894F-76D1-15DDBCC76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72" y="1268760"/>
            <a:ext cx="8433700" cy="5112568"/>
          </a:xfrm>
        </p:spPr>
        <p:txBody>
          <a:bodyPr/>
          <a:lstStyle/>
          <a:p>
            <a:endParaRPr lang="hu-HU" i="0" dirty="0">
              <a:solidFill>
                <a:schemeClr val="tx1"/>
              </a:solidFill>
            </a:endParaRPr>
          </a:p>
          <a:p>
            <a:r>
              <a:rPr lang="hu-HU" i="0" dirty="0">
                <a:solidFill>
                  <a:schemeClr val="tx1"/>
                </a:solidFill>
              </a:rPr>
              <a:t>Jelenlegi árak mellett a közbeszerzési értékhatár szempontjából jelentősen csökkent az a mennyiség, amelynél már fennáll a közbeszerzési kötelezettség.</a:t>
            </a:r>
          </a:p>
          <a:p>
            <a:r>
              <a:rPr lang="hu-HU" i="0" dirty="0">
                <a:solidFill>
                  <a:schemeClr val="tx1"/>
                </a:solidFill>
              </a:rPr>
              <a:t>FYI: Ajánlatkérők, akiknél eddig nem volt közbeszerzés az energia, most már az </a:t>
            </a:r>
            <a:r>
              <a:rPr lang="hu-HU" i="0" dirty="0" err="1">
                <a:solidFill>
                  <a:schemeClr val="tx1"/>
                </a:solidFill>
              </a:rPr>
              <a:t>v.ö</a:t>
            </a:r>
            <a:r>
              <a:rPr lang="hu-HU" i="0" dirty="0">
                <a:solidFill>
                  <a:schemeClr val="tx1"/>
                </a:solidFill>
              </a:rPr>
              <a:t>. Kbt. mellőzése.</a:t>
            </a:r>
          </a:p>
          <a:p>
            <a:endParaRPr lang="hu-HU" i="0" dirty="0">
              <a:solidFill>
                <a:schemeClr val="tx1"/>
              </a:solidFill>
            </a:endParaRPr>
          </a:p>
          <a:p>
            <a:r>
              <a:rPr lang="hu-HU" i="0" dirty="0">
                <a:solidFill>
                  <a:schemeClr val="tx1"/>
                </a:solidFill>
              </a:rPr>
              <a:t>Villany, gáz árunak minősül, így értékhatár klasszikus ajánlatkérőknél: 15.000.000 Ft.</a:t>
            </a:r>
          </a:p>
          <a:p>
            <a:endParaRPr lang="hu-HU" i="0" dirty="0">
              <a:solidFill>
                <a:schemeClr val="tx1"/>
              </a:solidFill>
            </a:endParaRPr>
          </a:p>
          <a:p>
            <a:r>
              <a:rPr lang="hu-HU" i="0" dirty="0">
                <a:solidFill>
                  <a:schemeClr val="tx1"/>
                </a:solidFill>
              </a:rPr>
              <a:t>„Ökölszámok”</a:t>
            </a:r>
          </a:p>
          <a:p>
            <a:endParaRPr lang="hu-HU" i="0" dirty="0">
              <a:solidFill>
                <a:schemeClr val="tx1"/>
              </a:solidFill>
            </a:endParaRPr>
          </a:p>
          <a:p>
            <a:r>
              <a:rPr lang="hu-HU" i="0" u="sng" dirty="0">
                <a:solidFill>
                  <a:schemeClr val="tx1"/>
                </a:solidFill>
              </a:rPr>
              <a:t>Szabadpiac:</a:t>
            </a:r>
          </a:p>
          <a:p>
            <a:r>
              <a:rPr lang="hu-HU" i="0" dirty="0">
                <a:solidFill>
                  <a:schemeClr val="tx1"/>
                </a:solidFill>
              </a:rPr>
              <a:t>Gáz esetében: 15.000.000/400= 37.500 m3/év</a:t>
            </a:r>
          </a:p>
          <a:p>
            <a:r>
              <a:rPr lang="hu-HU" i="0" dirty="0">
                <a:solidFill>
                  <a:schemeClr val="tx1"/>
                </a:solidFill>
              </a:rPr>
              <a:t>Villany esetében: 15.000.000/120= 125.000 kWh/év</a:t>
            </a:r>
          </a:p>
          <a:p>
            <a:endParaRPr lang="hu-HU" i="0" dirty="0">
              <a:solidFill>
                <a:schemeClr val="tx1"/>
              </a:solidFill>
            </a:endParaRPr>
          </a:p>
          <a:p>
            <a:r>
              <a:rPr lang="hu-HU" i="0" u="sng" dirty="0">
                <a:solidFill>
                  <a:schemeClr val="tx1"/>
                </a:solidFill>
              </a:rPr>
              <a:t>ESZ:</a:t>
            </a:r>
          </a:p>
          <a:p>
            <a:r>
              <a:rPr lang="hu-HU" i="0" dirty="0">
                <a:solidFill>
                  <a:schemeClr val="tx1"/>
                </a:solidFill>
              </a:rPr>
              <a:t>Gáz esetében: cca. 110 Ft/m3-al számolva: 15.000.000/110/4=34.000 m3/év</a:t>
            </a:r>
          </a:p>
          <a:p>
            <a:r>
              <a:rPr lang="hu-HU" i="0" dirty="0">
                <a:solidFill>
                  <a:schemeClr val="tx1"/>
                </a:solidFill>
              </a:rPr>
              <a:t>Villany esetén A1 díjszabással számolva: 15.000.000/30,72/4= 122.000 kWh/év</a:t>
            </a:r>
          </a:p>
          <a:p>
            <a:endParaRPr lang="hu-HU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43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928</Words>
  <Application>Microsoft Office PowerPoint</Application>
  <PresentationFormat>Diavetítés a képernyőre (4:3 oldalarány)</PresentationFormat>
  <Paragraphs>135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20" baseType="lpstr">
      <vt:lpstr>굴림체</vt:lpstr>
      <vt:lpstr>Wingdings</vt:lpstr>
      <vt:lpstr>Calibri Light</vt:lpstr>
      <vt:lpstr>Arial</vt:lpstr>
      <vt:lpstr>맑은 고딕</vt:lpstr>
      <vt:lpstr>Calibri</vt:lpstr>
      <vt:lpstr>Fira Sans</vt:lpstr>
      <vt:lpstr>Office 테마</vt:lpstr>
      <vt:lpstr>PowerPoint-bemutató</vt:lpstr>
      <vt:lpstr>Villamos- és gázenergia ára: egy éve és most</vt:lpstr>
      <vt:lpstr>Tőzsdei árak - villany</vt:lpstr>
      <vt:lpstr>TTF Gas Price Chart</vt:lpstr>
      <vt:lpstr> Kitérő: energiapiacok felépítése röviden</vt:lpstr>
      <vt:lpstr>Becsült érték meghatározása</vt:lpstr>
      <vt:lpstr>Az eljárás előkészítése – további lépések</vt:lpstr>
      <vt:lpstr>Konkrét példa – egy helyi önkormányzat gázbeszerzése</vt:lpstr>
      <vt:lpstr>Számmisztika</vt:lpstr>
      <vt:lpstr>817/2021. (XII.28.) Korm. rendelet</vt:lpstr>
      <vt:lpstr>Tippek, gyakorlati tanácsok</vt:lpstr>
      <vt:lpstr>Köszönöm a figyelmet!    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2022-05-17T14:42:54Z</dcterms:created>
  <dcterms:modified xsi:type="dcterms:W3CDTF">2022-05-24T16:03:12Z</dcterms:modified>
  <cp:category/>
</cp:coreProperties>
</file>